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3" r:id="rId6"/>
    <p:sldId id="259" r:id="rId7"/>
    <p:sldId id="257" r:id="rId8"/>
    <p:sldId id="258" r:id="rId9"/>
    <p:sldId id="266" r:id="rId10"/>
    <p:sldId id="267" r:id="rId11"/>
    <p:sldId id="262" r:id="rId12"/>
    <p:sldId id="264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2004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Hyde" userId="458c80b5-ee1a-4c14-a10b-5787d8ce9680" providerId="ADAL" clId="{12DC7F59-6DC7-45F5-9608-AABEA42459AF}"/>
    <pc:docChg chg="delSld modSld">
      <pc:chgData name="Caroline Hyde" userId="458c80b5-ee1a-4c14-a10b-5787d8ce9680" providerId="ADAL" clId="{12DC7F59-6DC7-45F5-9608-AABEA42459AF}" dt="2025-04-23T14:01:31.846" v="138" actId="2696"/>
      <pc:docMkLst>
        <pc:docMk/>
      </pc:docMkLst>
      <pc:sldChg chg="modSp mod">
        <pc:chgData name="Caroline Hyde" userId="458c80b5-ee1a-4c14-a10b-5787d8ce9680" providerId="ADAL" clId="{12DC7F59-6DC7-45F5-9608-AABEA42459AF}" dt="2025-04-23T13:57:43.413" v="106" actId="20577"/>
        <pc:sldMkLst>
          <pc:docMk/>
          <pc:sldMk cId="3832629258" sldId="256"/>
        </pc:sldMkLst>
        <pc:spChg chg="mod">
          <ac:chgData name="Caroline Hyde" userId="458c80b5-ee1a-4c14-a10b-5787d8ce9680" providerId="ADAL" clId="{12DC7F59-6DC7-45F5-9608-AABEA42459AF}" dt="2025-04-23T13:57:27.458" v="104" actId="20577"/>
          <ac:spMkLst>
            <pc:docMk/>
            <pc:sldMk cId="3832629258" sldId="256"/>
            <ac:spMk id="2" creationId="{00000000-0000-0000-0000-000000000000}"/>
          </ac:spMkLst>
        </pc:spChg>
        <pc:spChg chg="mod">
          <ac:chgData name="Caroline Hyde" userId="458c80b5-ee1a-4c14-a10b-5787d8ce9680" providerId="ADAL" clId="{12DC7F59-6DC7-45F5-9608-AABEA42459AF}" dt="2025-04-23T13:57:43.413" v="106" actId="20577"/>
          <ac:spMkLst>
            <pc:docMk/>
            <pc:sldMk cId="3832629258" sldId="256"/>
            <ac:spMk id="3" creationId="{00000000-0000-0000-0000-000000000000}"/>
          </ac:spMkLst>
        </pc:spChg>
      </pc:sldChg>
      <pc:sldChg chg="modSp mod">
        <pc:chgData name="Caroline Hyde" userId="458c80b5-ee1a-4c14-a10b-5787d8ce9680" providerId="ADAL" clId="{12DC7F59-6DC7-45F5-9608-AABEA42459AF}" dt="2025-04-23T13:59:09.187" v="137" actId="20577"/>
        <pc:sldMkLst>
          <pc:docMk/>
          <pc:sldMk cId="1389431900" sldId="263"/>
        </pc:sldMkLst>
        <pc:spChg chg="mod">
          <ac:chgData name="Caroline Hyde" userId="458c80b5-ee1a-4c14-a10b-5787d8ce9680" providerId="ADAL" clId="{12DC7F59-6DC7-45F5-9608-AABEA42459AF}" dt="2025-04-23T13:59:09.187" v="137" actId="20577"/>
          <ac:spMkLst>
            <pc:docMk/>
            <pc:sldMk cId="1389431900" sldId="263"/>
            <ac:spMk id="3" creationId="{00000000-0000-0000-0000-000000000000}"/>
          </ac:spMkLst>
        </pc:spChg>
      </pc:sldChg>
      <pc:sldChg chg="del">
        <pc:chgData name="Caroline Hyde" userId="458c80b5-ee1a-4c14-a10b-5787d8ce9680" providerId="ADAL" clId="{12DC7F59-6DC7-45F5-9608-AABEA42459AF}" dt="2025-04-23T14:01:31.846" v="138" actId="2696"/>
        <pc:sldMkLst>
          <pc:docMk/>
          <pc:sldMk cId="1887728155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41EE-0EA0-4BE0-8692-8C168E0B1755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45615-D16E-478F-923B-FFEB456A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843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41EE-0EA0-4BE0-8692-8C168E0B1755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45615-D16E-478F-923B-FFEB456A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198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41EE-0EA0-4BE0-8692-8C168E0B1755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45615-D16E-478F-923B-FFEB456A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467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41EE-0EA0-4BE0-8692-8C168E0B1755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45615-D16E-478F-923B-FFEB456A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769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41EE-0EA0-4BE0-8692-8C168E0B1755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45615-D16E-478F-923B-FFEB456A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13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41EE-0EA0-4BE0-8692-8C168E0B1755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45615-D16E-478F-923B-FFEB456A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65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41EE-0EA0-4BE0-8692-8C168E0B1755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45615-D16E-478F-923B-FFEB456A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457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41EE-0EA0-4BE0-8692-8C168E0B1755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45615-D16E-478F-923B-FFEB456A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834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41EE-0EA0-4BE0-8692-8C168E0B1755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45615-D16E-478F-923B-FFEB456A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958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41EE-0EA0-4BE0-8692-8C168E0B1755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45615-D16E-478F-923B-FFEB456A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56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41EE-0EA0-4BE0-8692-8C168E0B1755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45615-D16E-478F-923B-FFEB456A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45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D41EE-0EA0-4BE0-8692-8C168E0B1755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45615-D16E-478F-923B-FFEB456A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906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Template slide pack for First Phase Applications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sz="1800" dirty="0"/>
              <a:t>This is the sort of information that you might wish to include although we recognise you may not be able to provide it all in the first instance. </a:t>
            </a:r>
          </a:p>
          <a:p>
            <a:r>
              <a:rPr lang="en-GB" sz="1800" dirty="0"/>
              <a:t>Please provide what information you can and try and limit your deck to 10 slides</a:t>
            </a:r>
            <a:endParaRPr lang="en-GB" sz="1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2629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Financial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Details of business model</a:t>
            </a:r>
          </a:p>
          <a:p>
            <a:pPr lvl="1"/>
            <a:r>
              <a:rPr lang="en-GB" sz="2400" dirty="0"/>
              <a:t>How are you going to make money? </a:t>
            </a:r>
          </a:p>
          <a:p>
            <a:pPr lvl="2"/>
            <a:r>
              <a:rPr lang="en-GB" sz="2000" dirty="0"/>
              <a:t>E.g. Sell physical product, license software, consulting services?</a:t>
            </a:r>
          </a:p>
          <a:p>
            <a:pPr lvl="1"/>
            <a:r>
              <a:rPr lang="en-GB" sz="2400" dirty="0"/>
              <a:t>When will you have a product ready to sell?</a:t>
            </a:r>
            <a:endParaRPr lang="en-GB" sz="2800" dirty="0"/>
          </a:p>
          <a:p>
            <a:r>
              <a:rPr lang="en-GB" sz="2800" dirty="0"/>
              <a:t>Simple profit and loss, and cash flow</a:t>
            </a:r>
          </a:p>
          <a:p>
            <a:pPr lvl="1"/>
            <a:r>
              <a:rPr lang="en-GB" sz="2400" dirty="0"/>
              <a:t>Detailed breakdown for Year 1</a:t>
            </a:r>
          </a:p>
          <a:p>
            <a:pPr lvl="1"/>
            <a:r>
              <a:rPr lang="en-GB" sz="2400" dirty="0"/>
              <a:t>Broad estimate for Years 2-5 – aim to identify ‘break-even’ point</a:t>
            </a:r>
            <a:endParaRPr lang="en-GB" sz="2800" dirty="0"/>
          </a:p>
          <a:p>
            <a:r>
              <a:rPr lang="en-GB" sz="2800" dirty="0"/>
              <a:t>Show your calculations</a:t>
            </a:r>
            <a:endParaRPr lang="en-GB" sz="2400" dirty="0"/>
          </a:p>
          <a:p>
            <a:pPr lvl="1"/>
            <a:r>
              <a:rPr lang="en-GB" sz="2400" dirty="0"/>
              <a:t>How much will you sell it for?</a:t>
            </a:r>
          </a:p>
          <a:p>
            <a:pPr lvl="1"/>
            <a:r>
              <a:rPr lang="en-GB" sz="2400" dirty="0"/>
              <a:t>How much will it cost you to make the product?</a:t>
            </a:r>
          </a:p>
          <a:p>
            <a:pPr lvl="2"/>
            <a:r>
              <a:rPr lang="en-GB" sz="2000" dirty="0"/>
              <a:t>Includes direct labour costs</a:t>
            </a:r>
          </a:p>
          <a:p>
            <a:pPr lvl="1"/>
            <a:r>
              <a:rPr lang="en-GB" sz="2400" dirty="0"/>
              <a:t>What profit will you obtain per unit?</a:t>
            </a:r>
          </a:p>
          <a:p>
            <a:pPr lvl="1"/>
            <a:r>
              <a:rPr lang="en-GB" sz="2400" dirty="0"/>
              <a:t>How many times will an average customer buy the product/service in a ‘lifetime’?</a:t>
            </a:r>
          </a:p>
          <a:p>
            <a:pPr lvl="1"/>
            <a:r>
              <a:rPr lang="en-GB" sz="2400" dirty="0"/>
              <a:t>How much will each customer cost to acquire?</a:t>
            </a:r>
          </a:p>
          <a:p>
            <a:pPr lvl="2"/>
            <a:r>
              <a:rPr lang="en-GB" sz="2000" dirty="0"/>
              <a:t>Annual sales and marketing expenses / no. of customers added in a year</a:t>
            </a:r>
          </a:p>
          <a:p>
            <a:pPr lvl="1"/>
            <a:r>
              <a:rPr lang="en-GB" sz="2400" dirty="0"/>
              <a:t>Lifetime value of customer </a:t>
            </a:r>
          </a:p>
          <a:p>
            <a:pPr lvl="2"/>
            <a:r>
              <a:rPr lang="en-GB" sz="2000" dirty="0"/>
              <a:t>= (Unit Selling Price x Gross Profit Margin x Customer </a:t>
            </a:r>
            <a:r>
              <a:rPr lang="en-GB" sz="2000"/>
              <a:t>Lifetime Unit Sales</a:t>
            </a:r>
            <a:r>
              <a:rPr lang="en-GB" sz="2000" dirty="0"/>
              <a:t>) / Customer Acquisition Cost</a:t>
            </a:r>
          </a:p>
          <a:p>
            <a:pPr lvl="3"/>
            <a:r>
              <a:rPr lang="en-GB" sz="1600" dirty="0"/>
              <a:t>Gross Profit Margin = (Unit Selling Price - Unit Cost / Unit Selling Price)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61CD1E-742F-4349-842F-35FA1C606C4C}"/>
              </a:ext>
            </a:extLst>
          </p:cNvPr>
          <p:cNvSpPr txBox="1"/>
          <p:nvPr/>
        </p:nvSpPr>
        <p:spPr>
          <a:xfrm>
            <a:off x="457200" y="6214030"/>
            <a:ext cx="6203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Helpful Business Model Canvas sections:</a:t>
            </a:r>
          </a:p>
          <a:p>
            <a:r>
              <a:rPr lang="en-GB" dirty="0"/>
              <a:t>“Cost Structure”, “Revenue Streams”</a:t>
            </a:r>
          </a:p>
        </p:txBody>
      </p:sp>
    </p:spTree>
    <p:extLst>
      <p:ext uri="{BB962C8B-B14F-4D97-AF65-F5344CB8AC3E}">
        <p14:creationId xmlns:p14="http://schemas.microsoft.com/office/powerpoint/2010/main" val="619485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Executive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Abstract/summary (helpful to complete after rest of the pack)</a:t>
            </a:r>
          </a:p>
          <a:p>
            <a:r>
              <a:rPr lang="en-GB" dirty="0"/>
              <a:t>Mission &amp; Vision</a:t>
            </a:r>
          </a:p>
          <a:p>
            <a:pPr lvl="1"/>
            <a:r>
              <a:rPr lang="en-GB" dirty="0"/>
              <a:t>What is the reason for the company’s existence?</a:t>
            </a:r>
          </a:p>
          <a:p>
            <a:pPr lvl="2"/>
            <a:r>
              <a:rPr lang="en-GB" dirty="0"/>
              <a:t>Why might people be motivated to work for you?</a:t>
            </a:r>
          </a:p>
          <a:p>
            <a:pPr lvl="1"/>
            <a:r>
              <a:rPr lang="en-GB" dirty="0"/>
              <a:t>What is your ambition?</a:t>
            </a:r>
          </a:p>
          <a:p>
            <a:pPr lvl="2"/>
            <a:r>
              <a:rPr lang="en-GB" dirty="0"/>
              <a:t>E.g.</a:t>
            </a:r>
          </a:p>
          <a:p>
            <a:pPr lvl="3"/>
            <a:r>
              <a:rPr lang="en-GB" dirty="0"/>
              <a:t>How many lives do you want to impact and how?</a:t>
            </a:r>
          </a:p>
          <a:p>
            <a:pPr lvl="3"/>
            <a:r>
              <a:rPr lang="en-GB" dirty="0"/>
              <a:t>What behaviours do you want to change?</a:t>
            </a:r>
          </a:p>
          <a:p>
            <a:pPr lvl="3"/>
            <a:r>
              <a:rPr lang="en-GB" dirty="0"/>
              <a:t>Do you want to sell the company to someone else or build the next HP or GSK?</a:t>
            </a:r>
          </a:p>
          <a:p>
            <a:r>
              <a:rPr lang="en-GB" dirty="0"/>
              <a:t>Why you think that this is the right time for this product/service to come out</a:t>
            </a:r>
          </a:p>
        </p:txBody>
      </p:sp>
    </p:spTree>
    <p:extLst>
      <p:ext uri="{BB962C8B-B14F-4D97-AF65-F5344CB8AC3E}">
        <p14:creationId xmlns:p14="http://schemas.microsoft.com/office/powerpoint/2010/main" val="1389431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Current members</a:t>
            </a:r>
          </a:p>
          <a:p>
            <a:pPr lvl="1"/>
            <a:r>
              <a:rPr lang="en-GB" sz="2400" dirty="0"/>
              <a:t>Relevant background experience</a:t>
            </a:r>
            <a:endParaRPr lang="en-GB" sz="2400" dirty="0">
              <a:cs typeface="Calibri"/>
            </a:endParaRPr>
          </a:p>
          <a:p>
            <a:pPr lvl="2"/>
            <a:r>
              <a:rPr lang="en-GB" sz="2000" dirty="0"/>
              <a:t>Not full CVs – just the key highlights</a:t>
            </a:r>
            <a:endParaRPr lang="en-GB" sz="2000" dirty="0">
              <a:cs typeface="Calibri"/>
            </a:endParaRPr>
          </a:p>
          <a:p>
            <a:r>
              <a:rPr lang="en-GB" dirty="0"/>
              <a:t>Skills still needed</a:t>
            </a:r>
          </a:p>
          <a:p>
            <a:pPr lvl="1"/>
            <a:r>
              <a:rPr lang="en-GB" sz="2400" dirty="0"/>
              <a:t>Recruitment plans?</a:t>
            </a:r>
          </a:p>
          <a:p>
            <a:r>
              <a:rPr lang="en-GB" sz="2800" dirty="0"/>
              <a:t>Project History</a:t>
            </a:r>
          </a:p>
          <a:p>
            <a:pPr lvl="1"/>
            <a:r>
              <a:rPr lang="en-GB" sz="2400" dirty="0"/>
              <a:t>Who has been doing what, since when?</a:t>
            </a:r>
          </a:p>
          <a:p>
            <a:r>
              <a:rPr lang="en-GB" sz="2800" dirty="0"/>
              <a:t>Future plans</a:t>
            </a:r>
            <a:endParaRPr lang="en-GB" sz="2800" dirty="0">
              <a:cs typeface="Calibri"/>
            </a:endParaRPr>
          </a:p>
          <a:p>
            <a:pPr lvl="1"/>
            <a:r>
              <a:rPr lang="en-GB" sz="2400" dirty="0"/>
              <a:t>Who will be filling what role within the company?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8BF291-1C2F-4418-A95A-205F2777F0EC}"/>
              </a:ext>
            </a:extLst>
          </p:cNvPr>
          <p:cNvSpPr txBox="1"/>
          <p:nvPr/>
        </p:nvSpPr>
        <p:spPr>
          <a:xfrm>
            <a:off x="457200" y="6214030"/>
            <a:ext cx="6203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Helpful Business Model Canvas section:</a:t>
            </a:r>
          </a:p>
          <a:p>
            <a:r>
              <a:rPr lang="en-GB" dirty="0"/>
              <a:t>“Key Resources”</a:t>
            </a:r>
          </a:p>
        </p:txBody>
      </p:sp>
    </p:spTree>
    <p:extLst>
      <p:ext uri="{BB962C8B-B14F-4D97-AF65-F5344CB8AC3E}">
        <p14:creationId xmlns:p14="http://schemas.microsoft.com/office/powerpoint/2010/main" val="1182987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Market and Customers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What is the market?</a:t>
            </a:r>
          </a:p>
          <a:p>
            <a:pPr lvl="1"/>
            <a:r>
              <a:rPr lang="en-GB" sz="2400" dirty="0"/>
              <a:t>What problem are you solving and for whom?</a:t>
            </a:r>
          </a:p>
          <a:p>
            <a:pPr lvl="1"/>
            <a:r>
              <a:rPr lang="en-GB" sz="2400" dirty="0"/>
              <a:t>Who are the different types of groups of customers?</a:t>
            </a:r>
          </a:p>
          <a:p>
            <a:pPr lvl="2"/>
            <a:r>
              <a:rPr lang="en-GB" sz="2000" dirty="0"/>
              <a:t>I.e. Customer segments</a:t>
            </a:r>
            <a:endParaRPr lang="en-GB" sz="2400" dirty="0"/>
          </a:p>
          <a:p>
            <a:r>
              <a:rPr lang="en-GB" dirty="0"/>
              <a:t>Market size?</a:t>
            </a:r>
          </a:p>
          <a:p>
            <a:pPr lvl="1"/>
            <a:r>
              <a:rPr lang="en-GB" sz="2400" dirty="0"/>
              <a:t>Total Addressable Market (TAM): everyone you wish to reach with your product</a:t>
            </a:r>
          </a:p>
          <a:p>
            <a:pPr lvl="1"/>
            <a:r>
              <a:rPr lang="en-GB" sz="2400" dirty="0"/>
              <a:t>Specific Addressable Market (SAM): the portion of TAM you will target</a:t>
            </a:r>
          </a:p>
          <a:p>
            <a:pPr lvl="1"/>
            <a:r>
              <a:rPr lang="en-GB" sz="2400" dirty="0"/>
              <a:t>Share of Market (SOM): the subset of your SAM that you will realistically reach in the first years of business</a:t>
            </a:r>
          </a:p>
          <a:p>
            <a:pPr lvl="1"/>
            <a:r>
              <a:rPr lang="en-GB" sz="2400" dirty="0"/>
              <a:t>Bottom-up and Top-down calculations</a:t>
            </a:r>
          </a:p>
          <a:p>
            <a:r>
              <a:rPr lang="en-GB" dirty="0"/>
              <a:t>Customer feedback?</a:t>
            </a:r>
          </a:p>
          <a:p>
            <a:pPr lvl="1"/>
            <a:r>
              <a:rPr lang="en-GB" sz="2400" dirty="0"/>
              <a:t>Any interactions to date? How many and what did they say?</a:t>
            </a:r>
          </a:p>
          <a:p>
            <a:endParaRPr lang="en-GB" sz="2800" dirty="0"/>
          </a:p>
          <a:p>
            <a:endParaRPr lang="en-GB" sz="2800" dirty="0"/>
          </a:p>
          <a:p>
            <a:pPr marL="457200" lvl="1" indent="0">
              <a:buNone/>
            </a:pPr>
            <a:endParaRPr lang="en-GB" sz="2400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C2D40D-D693-4B0B-B237-BE4F5471FCB3}"/>
              </a:ext>
            </a:extLst>
          </p:cNvPr>
          <p:cNvSpPr txBox="1"/>
          <p:nvPr/>
        </p:nvSpPr>
        <p:spPr>
          <a:xfrm>
            <a:off x="457200" y="6214030"/>
            <a:ext cx="4690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Helpful Business Model Canvas section: “Customer Segments”</a:t>
            </a:r>
          </a:p>
        </p:txBody>
      </p:sp>
    </p:spTree>
    <p:extLst>
      <p:ext uri="{BB962C8B-B14F-4D97-AF65-F5344CB8AC3E}">
        <p14:creationId xmlns:p14="http://schemas.microsoft.com/office/powerpoint/2010/main" val="2297179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Value Proposition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benefit are you providing, for who and how do you do it uniquely well?</a:t>
            </a:r>
          </a:p>
          <a:p>
            <a:r>
              <a:rPr lang="en-GB" dirty="0"/>
              <a:t>What are the key benefits to customers?</a:t>
            </a:r>
            <a:endParaRPr lang="en-GB" sz="2400" b="1" dirty="0"/>
          </a:p>
          <a:p>
            <a:pPr lvl="1"/>
            <a:r>
              <a:rPr lang="en-GB" sz="2400" dirty="0"/>
              <a:t>I.e. How is it better in a way that means customers are more likely to buy it?</a:t>
            </a:r>
          </a:p>
          <a:p>
            <a:pPr lvl="2"/>
            <a:r>
              <a:rPr lang="en-GB" sz="2000" dirty="0"/>
              <a:t>E.g. Does it enable them to do something they couldn’t do before? Is it cheaper than current solutions? More durable? Less invasive?</a:t>
            </a:r>
          </a:p>
          <a:p>
            <a:r>
              <a:rPr lang="en-GB" sz="2800" dirty="0"/>
              <a:t>Product/Service</a:t>
            </a:r>
          </a:p>
          <a:p>
            <a:pPr lvl="1"/>
            <a:r>
              <a:rPr lang="en-US" sz="2400" dirty="0"/>
              <a:t>What product or service are you going to be selling?</a:t>
            </a:r>
          </a:p>
          <a:p>
            <a:pPr lvl="1"/>
            <a:r>
              <a:rPr lang="en-US" sz="2400" dirty="0"/>
              <a:t>What is the research/technology that this is based on?</a:t>
            </a:r>
          </a:p>
          <a:p>
            <a:pPr lvl="1"/>
            <a:endParaRPr lang="en-GB" sz="2400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7C3153-95B4-48D9-B0DA-D540132343EA}"/>
              </a:ext>
            </a:extLst>
          </p:cNvPr>
          <p:cNvSpPr txBox="1"/>
          <p:nvPr/>
        </p:nvSpPr>
        <p:spPr>
          <a:xfrm>
            <a:off x="457200" y="6214030"/>
            <a:ext cx="7283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Helpful Business Model Canvas section: “Value Proposition”, “Key Activities”, “Key Resources”, “Customer Relationships”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9144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Defensibility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How will you maintain your competitive advantage over time?</a:t>
            </a:r>
          </a:p>
          <a:p>
            <a:pPr lvl="1"/>
            <a:r>
              <a:rPr lang="en-GB" dirty="0"/>
              <a:t>Ongoing research and development?</a:t>
            </a:r>
          </a:p>
          <a:p>
            <a:pPr lvl="1"/>
            <a:r>
              <a:rPr lang="en-GB" dirty="0"/>
              <a:t>Can the idea be protected?</a:t>
            </a:r>
          </a:p>
          <a:p>
            <a:pPr lvl="2"/>
            <a:r>
              <a:rPr lang="en-GB" sz="2000" dirty="0"/>
              <a:t>Details of IP protection</a:t>
            </a:r>
          </a:p>
          <a:p>
            <a:pPr lvl="3"/>
            <a:r>
              <a:rPr lang="en-GB" sz="1600" dirty="0"/>
              <a:t>Patents? Trade Secrets? Copyright?</a:t>
            </a:r>
          </a:p>
          <a:p>
            <a:pPr lvl="1"/>
            <a:r>
              <a:rPr lang="en-GB" dirty="0"/>
              <a:t>Proprietary access to specific know-how/data/resources?</a:t>
            </a:r>
          </a:p>
          <a:p>
            <a:pPr lvl="1"/>
            <a:r>
              <a:rPr lang="en-GB" dirty="0"/>
              <a:t>Freedom to operate</a:t>
            </a:r>
          </a:p>
          <a:p>
            <a:pPr lvl="2"/>
            <a:r>
              <a:rPr lang="en-GB" sz="2000" dirty="0"/>
              <a:t>Is there any other intellectual property you need access to or permission to use?</a:t>
            </a:r>
          </a:p>
          <a:p>
            <a:pPr lvl="1"/>
            <a:endParaRPr lang="en-GB" sz="1800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969CD5-7BCE-436F-B723-8A4CF1324E53}"/>
              </a:ext>
            </a:extLst>
          </p:cNvPr>
          <p:cNvSpPr txBox="1"/>
          <p:nvPr/>
        </p:nvSpPr>
        <p:spPr>
          <a:xfrm>
            <a:off x="457200" y="6214030"/>
            <a:ext cx="4042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Helpful Business Model Canvas sections: “Key Activities”, “Key Resources”</a:t>
            </a:r>
          </a:p>
        </p:txBody>
      </p:sp>
    </p:spTree>
    <p:extLst>
      <p:ext uri="{BB962C8B-B14F-4D97-AF65-F5344CB8AC3E}">
        <p14:creationId xmlns:p14="http://schemas.microsoft.com/office/powerpoint/2010/main" val="3260788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5A98A-6DFD-42BC-A82A-495DD4E7B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Competition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31838-6C52-4B39-AE62-C2970CF2D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Who are your competitors?</a:t>
            </a:r>
          </a:p>
          <a:p>
            <a:pPr lvl="1"/>
            <a:r>
              <a:rPr lang="en-GB" dirty="0"/>
              <a:t>Direct and indirect</a:t>
            </a:r>
          </a:p>
          <a:p>
            <a:pPr lvl="2"/>
            <a:r>
              <a:rPr lang="en-GB" dirty="0"/>
              <a:t>Direct = Someone doing something very similar to you</a:t>
            </a:r>
          </a:p>
          <a:p>
            <a:pPr lvl="3"/>
            <a:r>
              <a:rPr lang="en-GB" dirty="0"/>
              <a:t>E.g. Dominos and Papa John’s (Pizza Delivery)</a:t>
            </a:r>
          </a:p>
          <a:p>
            <a:pPr lvl="2"/>
            <a:r>
              <a:rPr lang="en-GB" dirty="0"/>
              <a:t>Indirect = Someone solving the same problem as you, but by using a different method</a:t>
            </a:r>
          </a:p>
          <a:p>
            <a:pPr lvl="3"/>
            <a:r>
              <a:rPr lang="en-GB" dirty="0"/>
              <a:t>E.g. Dominos and Burger King (</a:t>
            </a:r>
            <a:r>
              <a:rPr lang="en-GB"/>
              <a:t>Fast Food)</a:t>
            </a:r>
            <a:endParaRPr lang="en-GB" dirty="0"/>
          </a:p>
          <a:p>
            <a:r>
              <a:rPr lang="en-GB" dirty="0"/>
              <a:t>How is your solution better than theirs?</a:t>
            </a:r>
          </a:p>
          <a:p>
            <a:pPr lvl="1"/>
            <a:r>
              <a:rPr lang="en-GB" dirty="0"/>
              <a:t>E.g.</a:t>
            </a:r>
          </a:p>
          <a:p>
            <a:pPr lvl="2"/>
            <a:r>
              <a:rPr lang="en-GB" dirty="0"/>
              <a:t>Table comparing different characteristics</a:t>
            </a:r>
          </a:p>
          <a:p>
            <a:pPr lvl="2"/>
            <a:r>
              <a:rPr lang="en-GB" dirty="0"/>
              <a:t>How are current competitors failing to meet customers’ needs?</a:t>
            </a:r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360654-4DB9-4524-88D5-952438DE8E2D}"/>
              </a:ext>
            </a:extLst>
          </p:cNvPr>
          <p:cNvSpPr txBox="1"/>
          <p:nvPr/>
        </p:nvSpPr>
        <p:spPr>
          <a:xfrm>
            <a:off x="457200" y="6214030"/>
            <a:ext cx="4258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Helpful Business Model Canvas section: “Value Proposition”</a:t>
            </a:r>
          </a:p>
        </p:txBody>
      </p:sp>
    </p:spTree>
    <p:extLst>
      <p:ext uri="{BB962C8B-B14F-4D97-AF65-F5344CB8AC3E}">
        <p14:creationId xmlns:p14="http://schemas.microsoft.com/office/powerpoint/2010/main" val="2631138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Short </a:t>
            </a:r>
            <a:r>
              <a:rPr lang="en-GB" dirty="0"/>
              <a:t>Term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3096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What are your plans for the first 12 months? Tell us what your start-up will do in the first year.</a:t>
            </a:r>
          </a:p>
          <a:p>
            <a:pPr marL="457200" lvl="1" indent="0">
              <a:buNone/>
            </a:pPr>
            <a:r>
              <a:rPr lang="en-GB" sz="2300" dirty="0"/>
              <a:t>E.g.</a:t>
            </a:r>
          </a:p>
          <a:p>
            <a:pPr lvl="1"/>
            <a:r>
              <a:rPr lang="en-GB" sz="2600" dirty="0"/>
              <a:t>Team building?</a:t>
            </a:r>
          </a:p>
          <a:p>
            <a:pPr lvl="1"/>
            <a:r>
              <a:rPr lang="en-GB" sz="2600" dirty="0"/>
              <a:t>New location?</a:t>
            </a:r>
          </a:p>
          <a:p>
            <a:pPr lvl="1"/>
            <a:r>
              <a:rPr lang="en-GB" sz="2600" dirty="0"/>
              <a:t>Product development?</a:t>
            </a:r>
          </a:p>
          <a:p>
            <a:pPr lvl="1"/>
            <a:r>
              <a:rPr lang="en-GB" sz="2600" dirty="0"/>
              <a:t>Business development?</a:t>
            </a:r>
          </a:p>
          <a:p>
            <a:pPr lvl="2"/>
            <a:r>
              <a:rPr lang="en-GB" sz="2100" dirty="0"/>
              <a:t>What is the commercial path to market and who do you have to interact with to get to market?</a:t>
            </a:r>
          </a:p>
          <a:p>
            <a:pPr lvl="2"/>
            <a:r>
              <a:rPr lang="en-US" sz="2100" dirty="0"/>
              <a:t>Barriers to customer adoption?</a:t>
            </a:r>
          </a:p>
          <a:p>
            <a:pPr lvl="1"/>
            <a:r>
              <a:rPr lang="en-GB" sz="2600" dirty="0"/>
              <a:t>Cash requirement?</a:t>
            </a:r>
          </a:p>
          <a:p>
            <a:pPr lvl="1"/>
            <a:r>
              <a:rPr lang="en-GB" sz="2600" dirty="0"/>
              <a:t>Milestones?</a:t>
            </a:r>
          </a:p>
          <a:p>
            <a:pPr lvl="2"/>
            <a:r>
              <a:rPr lang="en-GB" sz="2100" dirty="0"/>
              <a:t>Where will you get? What value add point will you reach?</a:t>
            </a:r>
          </a:p>
          <a:p>
            <a:r>
              <a:rPr lang="en-GB" sz="2400" dirty="0"/>
              <a:t>Where are the gaps that you need to fill and how are you going to fill them?</a:t>
            </a:r>
          </a:p>
          <a:p>
            <a:r>
              <a:rPr lang="en-GB" sz="2400" dirty="0"/>
              <a:t>What assumptions have you made and how are you going to be testing them?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2A4E9F-C418-47B8-B8A1-2D374C0750CC}"/>
              </a:ext>
            </a:extLst>
          </p:cNvPr>
          <p:cNvSpPr txBox="1"/>
          <p:nvPr/>
        </p:nvSpPr>
        <p:spPr>
          <a:xfrm>
            <a:off x="457200" y="6214030"/>
            <a:ext cx="6203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Helpful Business Model Canvas sections:</a:t>
            </a:r>
          </a:p>
          <a:p>
            <a:r>
              <a:rPr lang="en-GB" dirty="0"/>
              <a:t>“Channels”, “Key Activities”, “Key Resources”, “Key Partners”</a:t>
            </a:r>
          </a:p>
        </p:txBody>
      </p:sp>
    </p:spTree>
    <p:extLst>
      <p:ext uri="{BB962C8B-B14F-4D97-AF65-F5344CB8AC3E}">
        <p14:creationId xmlns:p14="http://schemas.microsoft.com/office/powerpoint/2010/main" val="1118937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 Term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are your plans for the following 2-5 years?</a:t>
            </a:r>
          </a:p>
          <a:p>
            <a:pPr marL="457200" lvl="1" indent="0">
              <a:buNone/>
            </a:pPr>
            <a:r>
              <a:rPr lang="en-GB" sz="2000" dirty="0"/>
              <a:t>E.g.</a:t>
            </a:r>
          </a:p>
          <a:p>
            <a:pPr lvl="1"/>
            <a:r>
              <a:rPr lang="en-GB" sz="2000" dirty="0"/>
              <a:t>Team building?</a:t>
            </a:r>
          </a:p>
          <a:p>
            <a:pPr lvl="1"/>
            <a:r>
              <a:rPr lang="en-GB" sz="2000" dirty="0"/>
              <a:t>New location?</a:t>
            </a:r>
          </a:p>
          <a:p>
            <a:pPr lvl="1"/>
            <a:r>
              <a:rPr lang="en-GB" sz="2000" dirty="0"/>
              <a:t>Product development?</a:t>
            </a:r>
          </a:p>
          <a:p>
            <a:pPr lvl="1"/>
            <a:r>
              <a:rPr lang="en-GB" sz="2000" dirty="0"/>
              <a:t>Business development?</a:t>
            </a:r>
          </a:p>
          <a:p>
            <a:pPr lvl="1"/>
            <a:r>
              <a:rPr lang="en-GB" sz="2000" dirty="0"/>
              <a:t>Cash requirement?</a:t>
            </a:r>
          </a:p>
          <a:p>
            <a:pPr lvl="1"/>
            <a:r>
              <a:rPr lang="en-GB" sz="2000" dirty="0"/>
              <a:t>Milestones?</a:t>
            </a:r>
          </a:p>
          <a:p>
            <a:pPr lvl="2"/>
            <a:r>
              <a:rPr lang="en-GB" sz="1600" dirty="0"/>
              <a:t>What value add point will you reach and when?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0E4727-5313-45AC-8E8D-730DB29668A3}"/>
              </a:ext>
            </a:extLst>
          </p:cNvPr>
          <p:cNvSpPr txBox="1"/>
          <p:nvPr/>
        </p:nvSpPr>
        <p:spPr>
          <a:xfrm>
            <a:off x="457200" y="6214030"/>
            <a:ext cx="6203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Helpful Business Model Canvas sections:</a:t>
            </a:r>
          </a:p>
          <a:p>
            <a:r>
              <a:rPr lang="en-GB" dirty="0"/>
              <a:t>“Channels”, “Key Activities”, “Key Resources”, “Key Partners”</a:t>
            </a:r>
          </a:p>
        </p:txBody>
      </p:sp>
    </p:spTree>
    <p:extLst>
      <p:ext uri="{BB962C8B-B14F-4D97-AF65-F5344CB8AC3E}">
        <p14:creationId xmlns:p14="http://schemas.microsoft.com/office/powerpoint/2010/main" val="2469394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65BBA166110F4F8D0F55DCB5DD00BF" ma:contentTypeVersion="15" ma:contentTypeDescription="Create a new document." ma:contentTypeScope="" ma:versionID="f58111af954551641e39fa8b68e2b65a">
  <xsd:schema xmlns:xsd="http://www.w3.org/2001/XMLSchema" xmlns:xs="http://www.w3.org/2001/XMLSchema" xmlns:p="http://schemas.microsoft.com/office/2006/metadata/properties" xmlns:ns2="c9685b31-7488-4283-a908-9657c5b1a820" xmlns:ns3="9e15264b-7895-479a-a8ab-51664c857d4d" targetNamespace="http://schemas.microsoft.com/office/2006/metadata/properties" ma:root="true" ma:fieldsID="bc13fd06786e7fda2a3b8f18cafbeee9" ns2:_="" ns3:_="">
    <xsd:import namespace="c9685b31-7488-4283-a908-9657c5b1a820"/>
    <xsd:import namespace="9e15264b-7895-479a-a8ab-51664c85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685b31-7488-4283-a908-9657c5b1a8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c7a21d1b-2a28-49ce-9457-c6b2eff8242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15264b-7895-479a-a8ab-51664c857d4d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6da732c5-6d36-4b20-a814-5cfc7348ceeb}" ma:internalName="TaxCatchAll" ma:showField="CatchAllData" ma:web="9e15264b-7895-479a-a8ab-51664c85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e15264b-7895-479a-a8ab-51664c857d4d">
      <UserInfo>
        <DisplayName>Alisa Molotova</DisplayName>
        <AccountId>277</AccountId>
        <AccountType/>
      </UserInfo>
      <UserInfo>
        <DisplayName>Robert Ince</DisplayName>
        <AccountId>24</AccountId>
        <AccountType/>
      </UserInfo>
    </SharedWithUsers>
    <lcf76f155ced4ddcb4097134ff3c332f xmlns="c9685b31-7488-4283-a908-9657c5b1a820">
      <Terms xmlns="http://schemas.microsoft.com/office/infopath/2007/PartnerControls"/>
    </lcf76f155ced4ddcb4097134ff3c332f>
    <TaxCatchAll xmlns="9e15264b-7895-479a-a8ab-51664c857d4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6841BB-95E6-4BB4-98E8-4E46A6014E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685b31-7488-4283-a908-9657c5b1a820"/>
    <ds:schemaRef ds:uri="9e15264b-7895-479a-a8ab-51664c85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891444-AF7A-42ED-9A71-850602D4F8E2}">
  <ds:schemaRefs>
    <ds:schemaRef ds:uri="9e15264b-7895-479a-a8ab-51664c857d4d"/>
    <ds:schemaRef ds:uri="c9685b31-7488-4283-a908-9657c5b1a820"/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F8B9266-EF63-4972-8C47-38CCE466AA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1008</Words>
  <Application>Microsoft Office PowerPoint</Application>
  <PresentationFormat>On-screen Show (4:3)</PresentationFormat>
  <Paragraphs>121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Template slide pack for First Phase Applications</vt:lpstr>
      <vt:lpstr>Executive summary</vt:lpstr>
      <vt:lpstr>Team</vt:lpstr>
      <vt:lpstr>Market and Customers</vt:lpstr>
      <vt:lpstr>Value Proposition</vt:lpstr>
      <vt:lpstr>Defensibility</vt:lpstr>
      <vt:lpstr>Competition</vt:lpstr>
      <vt:lpstr>Short Term Strategy</vt:lpstr>
      <vt:lpstr>Long Term Strategy</vt:lpstr>
      <vt:lpstr>Financial Plan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slide pack for investment pitch</dc:title>
  <dc:creator>Anne Dobree</dc:creator>
  <cp:lastModifiedBy>Caroline Hyde</cp:lastModifiedBy>
  <cp:revision>39</cp:revision>
  <dcterms:created xsi:type="dcterms:W3CDTF">2014-02-19T13:25:28Z</dcterms:created>
  <dcterms:modified xsi:type="dcterms:W3CDTF">2025-04-23T14:01:41Z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0x0101002565BBA166110F4F8D0F55DCB5DD00BF</vt:lpwstr>
  </property>
  <property fmtid="{D5CDD505-2E9C-101B-9397-08002B2CF9AE}" pid="3" name="Order">
    <vt:r8>75011200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</Properties>
</file>